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0" r:id="rId3"/>
    <p:sldId id="259" r:id="rId4"/>
    <p:sldId id="260" r:id="rId5"/>
    <p:sldId id="261" r:id="rId6"/>
    <p:sldId id="262" r:id="rId7"/>
    <p:sldId id="263" r:id="rId8"/>
    <p:sldId id="281" r:id="rId9"/>
    <p:sldId id="264" r:id="rId10"/>
    <p:sldId id="265" r:id="rId11"/>
    <p:sldId id="268" r:id="rId12"/>
  </p:sldIdLst>
  <p:sldSz cx="18288000" cy="10287000"/>
  <p:notesSz cx="6858000" cy="9144000"/>
  <p:embeddedFontLst>
    <p:embeddedFont>
      <p:font typeface="Bahnschrift" panose="020B0502040204020203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Ubuntu" panose="020B0504030602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hbhEhXKTSD6V75ik4X8ae/TcS5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BCBF"/>
    <a:srgbClr val="4EBC9D"/>
    <a:srgbClr val="F28383"/>
    <a:srgbClr val="558ED5"/>
    <a:srgbClr val="EB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4FFFF3-AD38-4727-BA6A-636747385C40}">
  <a:tblStyle styleId="{3A4FFFF3-AD38-4727-BA6A-636747385C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710" autoAdjust="0"/>
  </p:normalViewPr>
  <p:slideViewPr>
    <p:cSldViewPr snapToGrid="0">
      <p:cViewPr varScale="1">
        <p:scale>
          <a:sx n="56" d="100"/>
          <a:sy n="56" d="100"/>
        </p:scale>
        <p:origin x="53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1182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-4503713" y="-4629074"/>
            <a:ext cx="7835660" cy="7870782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558E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14735336" y="6041559"/>
            <a:ext cx="8518024" cy="8556205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1"/>
          <p:cNvSpPr txBox="1"/>
          <p:nvPr/>
        </p:nvSpPr>
        <p:spPr>
          <a:xfrm>
            <a:off x="2513605" y="6905053"/>
            <a:ext cx="1502453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558ED5"/>
                </a:solidFill>
                <a:latin typeface="Ubuntu"/>
                <a:sym typeface="Ubuntu"/>
              </a:rPr>
              <a:t>Diabetes Prediction System</a:t>
            </a:r>
            <a:endParaRPr sz="8000" dirty="0">
              <a:solidFill>
                <a:srgbClr val="558ED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27A1E-4FCC-98FA-7D5D-D938117CEBAE}"/>
              </a:ext>
            </a:extLst>
          </p:cNvPr>
          <p:cNvSpPr txBox="1"/>
          <p:nvPr/>
        </p:nvSpPr>
        <p:spPr>
          <a:xfrm>
            <a:off x="1618400" y="697232"/>
            <a:ext cx="15919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Bahnschrift" panose="020B0502040204020203" pitchFamily="34" charset="0"/>
              </a:rPr>
              <a:t>Bangladesh University of Business and Technology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0E775-9E8C-4E66-0D51-D77454D46044}"/>
              </a:ext>
            </a:extLst>
          </p:cNvPr>
          <p:cNvSpPr txBox="1"/>
          <p:nvPr/>
        </p:nvSpPr>
        <p:spPr>
          <a:xfrm>
            <a:off x="6180688" y="6041559"/>
            <a:ext cx="5926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Bahnschrift" panose="020B0502040204020203" pitchFamily="34" charset="0"/>
              </a:rPr>
              <a:t>A Presentation on </a:t>
            </a:r>
          </a:p>
        </p:txBody>
      </p:sp>
      <p:sp>
        <p:nvSpPr>
          <p:cNvPr id="6" name="Google Shape;93;p1">
            <a:extLst>
              <a:ext uri="{FF2B5EF4-FFF2-40B4-BE49-F238E27FC236}">
                <a16:creationId xmlns:a16="http://schemas.microsoft.com/office/drawing/2014/main" id="{E0A0AA35-26CD-32AD-D342-D9B5C92191F4}"/>
              </a:ext>
            </a:extLst>
          </p:cNvPr>
          <p:cNvSpPr txBox="1"/>
          <p:nvPr/>
        </p:nvSpPr>
        <p:spPr>
          <a:xfrm>
            <a:off x="5080659" y="8013049"/>
            <a:ext cx="899522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558ED5"/>
                </a:solidFill>
                <a:latin typeface="Ubuntu"/>
                <a:sym typeface="Ubuntu"/>
              </a:rPr>
              <a:t>Using Machine Learning</a:t>
            </a:r>
            <a:endParaRPr sz="6000" dirty="0">
              <a:solidFill>
                <a:srgbClr val="558ED5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44703-FDDD-E444-D818-4F8BFA35E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092" y="1620562"/>
            <a:ext cx="3379813" cy="4341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88AB6C-7960-87D6-0275-F113153E966A}"/>
              </a:ext>
            </a:extLst>
          </p:cNvPr>
          <p:cNvSpPr txBox="1"/>
          <p:nvPr/>
        </p:nvSpPr>
        <p:spPr>
          <a:xfrm>
            <a:off x="259307" y="825961"/>
            <a:ext cx="14957946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>
                <a:solidFill>
                  <a:srgbClr val="4EBC9D"/>
                </a:solidFill>
                <a:latin typeface="Ubuntu"/>
                <a:ea typeface="Ubuntu"/>
                <a:cs typeface="Ubuntu"/>
                <a:sym typeface="Ubuntu"/>
              </a:rPr>
              <a:t>Conclusion &amp; Future Work</a:t>
            </a:r>
            <a:endParaRPr lang="en-US" sz="8300" dirty="0">
              <a:solidFill>
                <a:srgbClr val="4EBC9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922C6-7D79-36D1-F7D4-96C350507D4A}"/>
              </a:ext>
            </a:extLst>
          </p:cNvPr>
          <p:cNvSpPr txBox="1"/>
          <p:nvPr/>
        </p:nvSpPr>
        <p:spPr>
          <a:xfrm>
            <a:off x="2449386" y="3455391"/>
            <a:ext cx="13723629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diabetes prediction system using machine learning is a promising approach </a:t>
            </a:r>
          </a:p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 early detection and treatment of diabetes.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accurately predicts the likelihood of developing diabetes based on medical history </a:t>
            </a:r>
          </a:p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lifestyle factors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development and testing can help refine the system and improve its accuracy</a:t>
            </a:r>
          </a:p>
          <a:p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effectiveness.</a:t>
            </a:r>
          </a:p>
          <a:p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13"/>
          <p:cNvGrpSpPr/>
          <p:nvPr/>
        </p:nvGrpSpPr>
        <p:grpSpPr>
          <a:xfrm>
            <a:off x="-2217778" y="-1744095"/>
            <a:ext cx="5520844" cy="5545590"/>
            <a:chOff x="1813" y="0"/>
            <a:chExt cx="809173" cy="812800"/>
          </a:xfrm>
        </p:grpSpPr>
        <p:sp>
          <p:nvSpPr>
            <p:cNvPr id="279" name="Google Shape;279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13"/>
          <p:cNvSpPr txBox="1"/>
          <p:nvPr/>
        </p:nvSpPr>
        <p:spPr>
          <a:xfrm>
            <a:off x="5231822" y="3801495"/>
            <a:ext cx="7824355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 b="1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Thank you!</a:t>
            </a:r>
            <a:endParaRPr sz="11000" dirty="0"/>
          </a:p>
        </p:txBody>
      </p:sp>
      <p:grpSp>
        <p:nvGrpSpPr>
          <p:cNvPr id="282" name="Google Shape;282;p13"/>
          <p:cNvGrpSpPr/>
          <p:nvPr/>
        </p:nvGrpSpPr>
        <p:grpSpPr>
          <a:xfrm>
            <a:off x="16112729" y="6820657"/>
            <a:ext cx="4853532" cy="4875287"/>
            <a:chOff x="1813" y="0"/>
            <a:chExt cx="809173" cy="812800"/>
          </a:xfrm>
        </p:grpSpPr>
        <p:sp>
          <p:nvSpPr>
            <p:cNvPr id="283" name="Google Shape;28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283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oogle Shape;537;g181e5b8c95d_0_343">
            <a:extLst>
              <a:ext uri="{FF2B5EF4-FFF2-40B4-BE49-F238E27FC236}">
                <a16:creationId xmlns:a16="http://schemas.microsoft.com/office/drawing/2014/main" id="{87A82B03-F978-A787-522C-D9EEEFC913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4891" t="10950" r="2919" b="15008"/>
          <a:stretch/>
        </p:blipFill>
        <p:spPr>
          <a:xfrm>
            <a:off x="13953602" y="4890660"/>
            <a:ext cx="5210621" cy="560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15"/>
          <p:cNvGrpSpPr/>
          <p:nvPr/>
        </p:nvGrpSpPr>
        <p:grpSpPr>
          <a:xfrm>
            <a:off x="-379924" y="5437345"/>
            <a:ext cx="19047848" cy="6590517"/>
            <a:chOff x="0" y="-57150"/>
            <a:chExt cx="5016717" cy="1735774"/>
          </a:xfrm>
        </p:grpSpPr>
        <p:sp>
          <p:nvSpPr>
            <p:cNvPr id="304" name="Google Shape;304;p15"/>
            <p:cNvSpPr/>
            <p:nvPr/>
          </p:nvSpPr>
          <p:spPr>
            <a:xfrm>
              <a:off x="0" y="0"/>
              <a:ext cx="5016717" cy="1678624"/>
            </a:xfrm>
            <a:custGeom>
              <a:avLst/>
              <a:gdLst/>
              <a:ahLst/>
              <a:cxnLst/>
              <a:rect l="l" t="t" r="r" b="b"/>
              <a:pathLst>
                <a:path w="5016717" h="1678624" extrusionOk="0">
                  <a:moveTo>
                    <a:pt x="0" y="0"/>
                  </a:moveTo>
                  <a:lnTo>
                    <a:pt x="5016717" y="0"/>
                  </a:lnTo>
                  <a:lnTo>
                    <a:pt x="5016717" y="1678624"/>
                  </a:lnTo>
                  <a:lnTo>
                    <a:pt x="0" y="1678624"/>
                  </a:lnTo>
                  <a:close/>
                </a:path>
              </a:pathLst>
            </a:custGeom>
            <a:solidFill>
              <a:srgbClr val="99BCBF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05" name="Google Shape;305;p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15"/>
          <p:cNvGrpSpPr/>
          <p:nvPr/>
        </p:nvGrpSpPr>
        <p:grpSpPr>
          <a:xfrm>
            <a:off x="1150331" y="7672731"/>
            <a:ext cx="3317083" cy="875553"/>
            <a:chOff x="0" y="-29718"/>
            <a:chExt cx="4422777" cy="1167403"/>
          </a:xfrm>
        </p:grpSpPr>
        <p:sp>
          <p:nvSpPr>
            <p:cNvPr id="307" name="Google Shape;307;p15"/>
            <p:cNvSpPr txBox="1"/>
            <p:nvPr/>
          </p:nvSpPr>
          <p:spPr>
            <a:xfrm>
              <a:off x="24976" y="-29718"/>
              <a:ext cx="4397801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Md. </a:t>
              </a:r>
              <a:r>
                <a:rPr lang="en-US" sz="2800" b="1" i="0" u="none" strike="noStrike" cap="none" dirty="0" err="1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Rashadul</a:t>
              </a: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 Islam</a:t>
              </a:r>
              <a:endParaRPr sz="1600" dirty="0"/>
            </a:p>
          </p:txBody>
        </p:sp>
        <p:sp>
          <p:nvSpPr>
            <p:cNvPr id="308" name="Google Shape;308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Ubuntu"/>
                  <a:sym typeface="Ubuntu"/>
                </a:rPr>
                <a:t>Id: 19202103169</a:t>
              </a:r>
              <a:endParaRPr dirty="0"/>
            </a:p>
          </p:txBody>
        </p:sp>
      </p:grpSp>
      <p:grpSp>
        <p:nvGrpSpPr>
          <p:cNvPr id="309" name="Google Shape;309;p15"/>
          <p:cNvGrpSpPr/>
          <p:nvPr/>
        </p:nvGrpSpPr>
        <p:grpSpPr>
          <a:xfrm>
            <a:off x="5119252" y="3884414"/>
            <a:ext cx="3524048" cy="3539844"/>
            <a:chOff x="1813" y="0"/>
            <a:chExt cx="809173" cy="812800"/>
          </a:xfrm>
        </p:grpSpPr>
        <p:sp>
          <p:nvSpPr>
            <p:cNvPr id="310" name="Google Shape;310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9B458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15"/>
          <p:cNvGrpSpPr/>
          <p:nvPr/>
        </p:nvGrpSpPr>
        <p:grpSpPr>
          <a:xfrm>
            <a:off x="5264424" y="4030237"/>
            <a:ext cx="3233703" cy="3248198"/>
            <a:chOff x="1813" y="0"/>
            <a:chExt cx="809173" cy="812800"/>
          </a:xfrm>
        </p:grpSpPr>
        <p:sp>
          <p:nvSpPr>
            <p:cNvPr id="313" name="Google Shape;313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" name="Google Shape;315;p15"/>
          <p:cNvGrpSpPr/>
          <p:nvPr/>
        </p:nvGrpSpPr>
        <p:grpSpPr>
          <a:xfrm>
            <a:off x="5075337" y="7626427"/>
            <a:ext cx="3660641" cy="921857"/>
            <a:chOff x="-377064" y="-91457"/>
            <a:chExt cx="4880855" cy="1229142"/>
          </a:xfrm>
        </p:grpSpPr>
        <p:sp>
          <p:nvSpPr>
            <p:cNvPr id="316" name="Google Shape;316;p15"/>
            <p:cNvSpPr txBox="1"/>
            <p:nvPr/>
          </p:nvSpPr>
          <p:spPr>
            <a:xfrm>
              <a:off x="-377064" y="-91457"/>
              <a:ext cx="4880855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Md. Faysal Mahmud</a:t>
              </a:r>
              <a:endParaRPr sz="1600" dirty="0"/>
            </a:p>
          </p:txBody>
        </p:sp>
        <p:sp>
          <p:nvSpPr>
            <p:cNvPr id="317" name="Google Shape;317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Id: 19202103174</a:t>
              </a:r>
              <a:endParaRPr dirty="0"/>
            </a:p>
          </p:txBody>
        </p:sp>
      </p:grpSp>
      <p:grpSp>
        <p:nvGrpSpPr>
          <p:cNvPr id="318" name="Google Shape;318;p15"/>
          <p:cNvGrpSpPr/>
          <p:nvPr/>
        </p:nvGrpSpPr>
        <p:grpSpPr>
          <a:xfrm>
            <a:off x="9327056" y="3884414"/>
            <a:ext cx="3524048" cy="3539844"/>
            <a:chOff x="1813" y="0"/>
            <a:chExt cx="809173" cy="812800"/>
          </a:xfrm>
        </p:grpSpPr>
        <p:sp>
          <p:nvSpPr>
            <p:cNvPr id="319" name="Google Shape;319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171D4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" name="Google Shape;321;p15"/>
          <p:cNvGrpSpPr/>
          <p:nvPr/>
        </p:nvGrpSpPr>
        <p:grpSpPr>
          <a:xfrm>
            <a:off x="9472228" y="4030237"/>
            <a:ext cx="3233703" cy="3248198"/>
            <a:chOff x="1813" y="0"/>
            <a:chExt cx="809173" cy="812800"/>
          </a:xfrm>
        </p:grpSpPr>
        <p:sp>
          <p:nvSpPr>
            <p:cNvPr id="322" name="Google Shape;32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15"/>
          <p:cNvGrpSpPr/>
          <p:nvPr/>
        </p:nvGrpSpPr>
        <p:grpSpPr>
          <a:xfrm>
            <a:off x="9565938" y="7687876"/>
            <a:ext cx="3046287" cy="860408"/>
            <a:chOff x="0" y="-9525"/>
            <a:chExt cx="4061716" cy="1147210"/>
          </a:xfrm>
        </p:grpSpPr>
        <p:sp>
          <p:nvSpPr>
            <p:cNvPr id="325" name="Google Shape;325;p15"/>
            <p:cNvSpPr txBox="1"/>
            <p:nvPr/>
          </p:nvSpPr>
          <p:spPr>
            <a:xfrm>
              <a:off x="411040" y="-9525"/>
              <a:ext cx="3239636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Sadia sultana</a:t>
              </a:r>
              <a:endParaRPr sz="1600" dirty="0"/>
            </a:p>
          </p:txBody>
        </p:sp>
        <p:sp>
          <p:nvSpPr>
            <p:cNvPr id="326" name="Google Shape;326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Id: 19202103184</a:t>
              </a:r>
              <a:endParaRPr dirty="0"/>
            </a:p>
          </p:txBody>
        </p:sp>
      </p:grpSp>
      <p:grpSp>
        <p:nvGrpSpPr>
          <p:cNvPr id="327" name="Google Shape;327;p15"/>
          <p:cNvGrpSpPr/>
          <p:nvPr/>
        </p:nvGrpSpPr>
        <p:grpSpPr>
          <a:xfrm>
            <a:off x="13534859" y="3884414"/>
            <a:ext cx="3524048" cy="3539844"/>
            <a:chOff x="1813" y="0"/>
            <a:chExt cx="809173" cy="812800"/>
          </a:xfrm>
        </p:grpSpPr>
        <p:sp>
          <p:nvSpPr>
            <p:cNvPr id="328" name="Google Shape;328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9A1BF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15"/>
          <p:cNvGrpSpPr/>
          <p:nvPr/>
        </p:nvGrpSpPr>
        <p:grpSpPr>
          <a:xfrm>
            <a:off x="13680031" y="4030237"/>
            <a:ext cx="3233703" cy="3248198"/>
            <a:chOff x="1813" y="0"/>
            <a:chExt cx="809173" cy="812800"/>
          </a:xfrm>
        </p:grpSpPr>
        <p:sp>
          <p:nvSpPr>
            <p:cNvPr id="331" name="Google Shape;331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15"/>
          <p:cNvGrpSpPr/>
          <p:nvPr/>
        </p:nvGrpSpPr>
        <p:grpSpPr>
          <a:xfrm>
            <a:off x="13773741" y="7687876"/>
            <a:ext cx="3046287" cy="860408"/>
            <a:chOff x="0" y="-9525"/>
            <a:chExt cx="4061716" cy="1147210"/>
          </a:xfrm>
        </p:grpSpPr>
        <p:sp>
          <p:nvSpPr>
            <p:cNvPr id="334" name="Google Shape;334;p15"/>
            <p:cNvSpPr txBox="1"/>
            <p:nvPr/>
          </p:nvSpPr>
          <p:spPr>
            <a:xfrm>
              <a:off x="411040" y="-9525"/>
              <a:ext cx="3239636" cy="689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Dipa Rani</a:t>
              </a:r>
              <a:endParaRPr sz="1600" dirty="0"/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0" y="546755"/>
              <a:ext cx="4061716" cy="590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Id: 19202103201</a:t>
              </a:r>
              <a:endParaRPr dirty="0"/>
            </a:p>
          </p:txBody>
        </p:sp>
      </p:grpSp>
      <p:pic>
        <p:nvPicPr>
          <p:cNvPr id="336" name="Google Shape;33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16316" y="1559564"/>
            <a:ext cx="1762543" cy="188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47946" y="9305925"/>
            <a:ext cx="1762543" cy="18896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15"/>
          <p:cNvGrpSpPr/>
          <p:nvPr/>
        </p:nvGrpSpPr>
        <p:grpSpPr>
          <a:xfrm>
            <a:off x="2171700" y="721592"/>
            <a:ext cx="13944600" cy="2344744"/>
            <a:chOff x="0" y="38100"/>
            <a:chExt cx="18592800" cy="3126322"/>
          </a:xfrm>
        </p:grpSpPr>
        <p:sp>
          <p:nvSpPr>
            <p:cNvPr id="339" name="Google Shape;339;p15"/>
            <p:cNvSpPr txBox="1"/>
            <p:nvPr/>
          </p:nvSpPr>
          <p:spPr>
            <a:xfrm>
              <a:off x="0" y="38100"/>
              <a:ext cx="18592800" cy="1625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1" i="0" u="none" strike="noStrike" cap="none" dirty="0">
                  <a:solidFill>
                    <a:srgbClr val="F28383"/>
                  </a:solidFill>
                  <a:latin typeface="Ubuntu"/>
                  <a:ea typeface="Ubuntu"/>
                  <a:cs typeface="Ubuntu"/>
                  <a:sym typeface="Ubuntu"/>
                </a:rPr>
                <a:t>Team : Diagon-Alley</a:t>
              </a:r>
              <a:endParaRPr lang="en-US" sz="8800" dirty="0">
                <a:solidFill>
                  <a:srgbClr val="F28383"/>
                </a:solidFill>
              </a:endParaRPr>
            </a:p>
          </p:txBody>
        </p:sp>
        <p:sp>
          <p:nvSpPr>
            <p:cNvPr id="340" name="Google Shape;340;p15"/>
            <p:cNvSpPr txBox="1"/>
            <p:nvPr/>
          </p:nvSpPr>
          <p:spPr>
            <a:xfrm>
              <a:off x="1081493" y="1982560"/>
              <a:ext cx="16429859" cy="1181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0" u="sng" strike="noStrike" cap="none" dirty="0">
                  <a:solidFill>
                    <a:srgbClr val="99BCBF"/>
                  </a:solidFill>
                  <a:latin typeface="Ubuntu"/>
                  <a:ea typeface="Ubuntu"/>
                  <a:cs typeface="Ubuntu"/>
                  <a:sym typeface="Ubuntu"/>
                </a:rPr>
                <a:t>Team Members</a:t>
              </a:r>
              <a:endParaRPr sz="3200" dirty="0">
                <a:solidFill>
                  <a:srgbClr val="99BCBF"/>
                </a:solidFill>
              </a:endParaRPr>
            </a:p>
          </p:txBody>
        </p:sp>
      </p:grpSp>
      <p:grpSp>
        <p:nvGrpSpPr>
          <p:cNvPr id="341" name="Google Shape;341;p15"/>
          <p:cNvGrpSpPr/>
          <p:nvPr/>
        </p:nvGrpSpPr>
        <p:grpSpPr>
          <a:xfrm>
            <a:off x="911449" y="3884414"/>
            <a:ext cx="3524048" cy="3539844"/>
            <a:chOff x="1813" y="0"/>
            <a:chExt cx="809173" cy="812800"/>
          </a:xfrm>
        </p:grpSpPr>
        <p:sp>
          <p:nvSpPr>
            <p:cNvPr id="342" name="Google Shape;342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15"/>
          <p:cNvGrpSpPr/>
          <p:nvPr/>
        </p:nvGrpSpPr>
        <p:grpSpPr>
          <a:xfrm>
            <a:off x="1056621" y="4030237"/>
            <a:ext cx="3233703" cy="3248198"/>
            <a:chOff x="1813" y="0"/>
            <a:chExt cx="809173" cy="812800"/>
          </a:xfrm>
        </p:grpSpPr>
        <p:sp>
          <p:nvSpPr>
            <p:cNvPr id="345" name="Google Shape;345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flat" cmpd="sng">
              <a:solidFill>
                <a:srgbClr val="3333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7" name="Google Shape;347;p15"/>
          <p:cNvPicPr preferRelativeResize="0"/>
          <p:nvPr/>
        </p:nvPicPr>
        <p:blipFill rotWithShape="1">
          <a:blip r:embed="rId4">
            <a:alphaModFix/>
          </a:blip>
          <a:srcRect t="29140" r="76508" b="29135"/>
          <a:stretch/>
        </p:blipFill>
        <p:spPr>
          <a:xfrm>
            <a:off x="1075625" y="4057700"/>
            <a:ext cx="3195900" cy="319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8" name="Google Shape;348;p15"/>
          <p:cNvPicPr preferRelativeResize="0"/>
          <p:nvPr/>
        </p:nvPicPr>
        <p:blipFill rotWithShape="1">
          <a:blip r:embed="rId4">
            <a:alphaModFix/>
          </a:blip>
          <a:srcRect l="25485" t="29140" r="51023" b="29135"/>
          <a:stretch/>
        </p:blipFill>
        <p:spPr>
          <a:xfrm>
            <a:off x="5283313" y="4057700"/>
            <a:ext cx="3195900" cy="319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9" name="Google Shape;349;p15"/>
          <p:cNvPicPr preferRelativeResize="0"/>
          <p:nvPr/>
        </p:nvPicPr>
        <p:blipFill rotWithShape="1">
          <a:blip r:embed="rId4">
            <a:alphaModFix/>
          </a:blip>
          <a:srcRect l="51119" t="29140" r="25389" b="29135"/>
          <a:stretch/>
        </p:blipFill>
        <p:spPr>
          <a:xfrm>
            <a:off x="9499213" y="4057700"/>
            <a:ext cx="3195900" cy="319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0" name="Google Shape;350;p15"/>
          <p:cNvPicPr preferRelativeResize="0"/>
          <p:nvPr/>
        </p:nvPicPr>
        <p:blipFill rotWithShape="1">
          <a:blip r:embed="rId4">
            <a:alphaModFix/>
          </a:blip>
          <a:srcRect l="76508" t="29140" b="29135"/>
          <a:stretch/>
        </p:blipFill>
        <p:spPr>
          <a:xfrm>
            <a:off x="13702944" y="4057700"/>
            <a:ext cx="3195900" cy="319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3DB522-03ED-B03A-F24A-1484F6F24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807" y="3366613"/>
            <a:ext cx="4061766" cy="5415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95003A-E5F7-55E0-6521-464A0696F0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994" y="2449804"/>
            <a:ext cx="4812020" cy="64160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5BAC59-FB40-2D2E-3626-172918E3A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7703" y="3702199"/>
            <a:ext cx="4441948" cy="5552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FE81B-A78B-323A-FE5C-26ECD6FBB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7591" y="3862037"/>
            <a:ext cx="3298582" cy="47880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5;p1">
            <a:extLst>
              <a:ext uri="{FF2B5EF4-FFF2-40B4-BE49-F238E27FC236}">
                <a16:creationId xmlns:a16="http://schemas.microsoft.com/office/drawing/2014/main" id="{84EF7A81-0852-0890-7387-5C4F19548708}"/>
              </a:ext>
            </a:extLst>
          </p:cNvPr>
          <p:cNvSpPr/>
          <p:nvPr/>
        </p:nvSpPr>
        <p:spPr>
          <a:xfrm>
            <a:off x="14488825" y="7364874"/>
            <a:ext cx="5358152" cy="503241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solidFill>
              <a:srgbClr val="558ED5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1615553" y="638443"/>
            <a:ext cx="8843100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 dirty="0">
                <a:solidFill>
                  <a:srgbClr val="558ED5"/>
                </a:solidFill>
                <a:latin typeface="Ubuntu"/>
                <a:ea typeface="Ubuntu"/>
                <a:cs typeface="Ubuntu"/>
                <a:sym typeface="Ubuntu"/>
              </a:rPr>
              <a:t>Introduction</a:t>
            </a:r>
            <a:endParaRPr dirty="0">
              <a:solidFill>
                <a:srgbClr val="558ED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067BE-CE4E-BD3F-E8F5-8381B1E52863}"/>
              </a:ext>
            </a:extLst>
          </p:cNvPr>
          <p:cNvSpPr txBox="1"/>
          <p:nvPr/>
        </p:nvSpPr>
        <p:spPr>
          <a:xfrm>
            <a:off x="1993692" y="3003612"/>
            <a:ext cx="135392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Diabetes prediction system is a ML Model that uses patient data to predict Diabetes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196E3-1128-5D66-EB31-65FE7467C571}"/>
              </a:ext>
            </a:extLst>
          </p:cNvPr>
          <p:cNvSpPr txBox="1"/>
          <p:nvPr/>
        </p:nvSpPr>
        <p:spPr>
          <a:xfrm>
            <a:off x="1908195" y="4355139"/>
            <a:ext cx="12697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system uses various input variables, including age, BMI, blood pressure </a:t>
            </a:r>
          </a:p>
          <a:p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etc. to make predictions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A4F35-A0C8-AA83-D20C-7824C6789221}"/>
              </a:ext>
            </a:extLst>
          </p:cNvPr>
          <p:cNvSpPr txBox="1"/>
          <p:nvPr/>
        </p:nvSpPr>
        <p:spPr>
          <a:xfrm>
            <a:off x="1993692" y="5706666"/>
            <a:ext cx="12769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help doctors and patients identify potential diabetes risks early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62996-2827-A613-8672-91FDBA08EA84}"/>
              </a:ext>
            </a:extLst>
          </p:cNvPr>
          <p:cNvSpPr txBox="1"/>
          <p:nvPr/>
        </p:nvSpPr>
        <p:spPr>
          <a:xfrm>
            <a:off x="1993692" y="6857043"/>
            <a:ext cx="12923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accurate predictions, the system can ultimately improve patient outcomes </a:t>
            </a:r>
          </a:p>
          <a:p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and reduce healthcare costs associated with diabetes management.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">
            <a:extLst>
              <a:ext uri="{FF2B5EF4-FFF2-40B4-BE49-F238E27FC236}">
                <a16:creationId xmlns:a16="http://schemas.microsoft.com/office/drawing/2014/main" id="{54DD5F96-9F4A-AEAF-147C-07FD1DC067C6}"/>
              </a:ext>
            </a:extLst>
          </p:cNvPr>
          <p:cNvSpPr/>
          <p:nvPr/>
        </p:nvSpPr>
        <p:spPr>
          <a:xfrm>
            <a:off x="-1199212" y="7105861"/>
            <a:ext cx="4920388" cy="4736369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835F18-C770-3FBB-8D58-A0BA76831860}"/>
              </a:ext>
            </a:extLst>
          </p:cNvPr>
          <p:cNvSpPr txBox="1"/>
          <p:nvPr/>
        </p:nvSpPr>
        <p:spPr>
          <a:xfrm>
            <a:off x="1510649" y="695076"/>
            <a:ext cx="9938479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>
                <a:solidFill>
                  <a:srgbClr val="F28383"/>
                </a:solidFill>
                <a:latin typeface="Ubuntu"/>
                <a:ea typeface="Ubuntu"/>
                <a:cs typeface="Ubuntu"/>
                <a:sym typeface="Ubuntu"/>
              </a:rPr>
              <a:t>Literature Review</a:t>
            </a:r>
            <a:endParaRPr lang="en-US" sz="8300" dirty="0">
              <a:solidFill>
                <a:srgbClr val="F2838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62D98-F13F-09AF-A6A7-4EC6D25D6396}"/>
              </a:ext>
            </a:extLst>
          </p:cNvPr>
          <p:cNvSpPr txBox="1"/>
          <p:nvPr/>
        </p:nvSpPr>
        <p:spPr>
          <a:xfrm>
            <a:off x="4043464" y="3019841"/>
            <a:ext cx="1215909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algorithms have been used –  as like LR, KN, SVC, RF, DT, GBC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 for training models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eature section and data preprocessing are essential for </a:t>
            </a:r>
          </a:p>
          <a:p>
            <a:r>
              <a:rPr lang="e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model accuracy and interpretability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erformance metrics used to evaluate models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oogle Shape;170;p6">
            <a:extLst>
              <a:ext uri="{FF2B5EF4-FFF2-40B4-BE49-F238E27FC236}">
                <a16:creationId xmlns:a16="http://schemas.microsoft.com/office/drawing/2014/main" id="{30BC8593-E426-8DF1-0BFC-FF0A327B7C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24" t="2985" r="22018" b="2522"/>
          <a:stretch/>
        </p:blipFill>
        <p:spPr>
          <a:xfrm>
            <a:off x="13740655" y="5143499"/>
            <a:ext cx="5568389" cy="546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2A566D-97CD-2821-6E5E-0AFB3E4845E4}"/>
              </a:ext>
            </a:extLst>
          </p:cNvPr>
          <p:cNvSpPr txBox="1"/>
          <p:nvPr/>
        </p:nvSpPr>
        <p:spPr>
          <a:xfrm>
            <a:off x="1522752" y="506178"/>
            <a:ext cx="10815402" cy="1402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i="0" u="none" strike="noStrike" cap="none" dirty="0">
                <a:solidFill>
                  <a:srgbClr val="0070C0"/>
                </a:solidFill>
                <a:latin typeface="Ubuntu"/>
                <a:ea typeface="Ubuntu"/>
                <a:cs typeface="Ubuntu"/>
                <a:sym typeface="Ubuntu"/>
              </a:rPr>
              <a:t>Proposed Model</a:t>
            </a:r>
            <a:endParaRPr lang="en-US" sz="83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1AB84-EC72-7857-F616-0B25C5B1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96" y="2524864"/>
            <a:ext cx="10708252" cy="6554676"/>
          </a:xfrm>
          <a:prstGeom prst="rect">
            <a:avLst/>
          </a:prstGeom>
        </p:spPr>
      </p:pic>
      <p:grpSp>
        <p:nvGrpSpPr>
          <p:cNvPr id="155" name="Google Shape;155;p6"/>
          <p:cNvGrpSpPr/>
          <p:nvPr/>
        </p:nvGrpSpPr>
        <p:grpSpPr>
          <a:xfrm>
            <a:off x="-2448672" y="6858591"/>
            <a:ext cx="5517120" cy="5541850"/>
            <a:chOff x="1813" y="0"/>
            <a:chExt cx="809173" cy="812800"/>
          </a:xfrm>
        </p:grpSpPr>
        <p:sp>
          <p:nvSpPr>
            <p:cNvPr id="156" name="Google Shape;156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9BC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6"/>
          <p:cNvGrpSpPr/>
          <p:nvPr/>
        </p:nvGrpSpPr>
        <p:grpSpPr>
          <a:xfrm>
            <a:off x="14978245" y="-2115913"/>
            <a:ext cx="5098006" cy="5120857"/>
            <a:chOff x="1813" y="0"/>
            <a:chExt cx="809173" cy="812800"/>
          </a:xfrm>
        </p:grpSpPr>
        <p:sp>
          <p:nvSpPr>
            <p:cNvPr id="159" name="Google Shape;159;p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A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9918CA-8F56-A084-B66F-269A04653E9B}"/>
              </a:ext>
            </a:extLst>
          </p:cNvPr>
          <p:cNvSpPr txBox="1"/>
          <p:nvPr/>
        </p:nvSpPr>
        <p:spPr>
          <a:xfrm>
            <a:off x="12546958" y="3004944"/>
            <a:ext cx="4390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C23D7-7C86-AEEE-2CDD-45CA077F8D8F}"/>
              </a:ext>
            </a:extLst>
          </p:cNvPr>
          <p:cNvSpPr txBox="1"/>
          <p:nvPr/>
        </p:nvSpPr>
        <p:spPr>
          <a:xfrm>
            <a:off x="12546958" y="4340382"/>
            <a:ext cx="5052986" cy="4164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</a:t>
            </a:r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Neighbors Classifier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Classifier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Classifier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 txBox="1"/>
          <p:nvPr/>
        </p:nvSpPr>
        <p:spPr>
          <a:xfrm>
            <a:off x="468927" y="768738"/>
            <a:ext cx="17350146" cy="143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2" b="1" i="0" u="none" strike="noStrike" cap="none" dirty="0">
                <a:solidFill>
                  <a:srgbClr val="4EBC9D"/>
                </a:solidFill>
                <a:latin typeface="Ubuntu"/>
                <a:ea typeface="Ubuntu"/>
                <a:cs typeface="Ubuntu"/>
                <a:sym typeface="Ubuntu"/>
              </a:rPr>
              <a:t>Implementation &amp; Result Analysis</a:t>
            </a:r>
            <a:endParaRPr dirty="0">
              <a:solidFill>
                <a:srgbClr val="4EBC9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4B710-7A0B-93E3-47E8-6D2A3ADF5113}"/>
              </a:ext>
            </a:extLst>
          </p:cNvPr>
          <p:cNvSpPr txBox="1"/>
          <p:nvPr/>
        </p:nvSpPr>
        <p:spPr>
          <a:xfrm>
            <a:off x="2923080" y="2115532"/>
            <a:ext cx="11917182" cy="817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Details – as like rows, columns, Memory size etc.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graph – </a:t>
            </a:r>
          </a:p>
          <a:p>
            <a:pPr marL="1198563" indent="-404813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Diabetes , Non-Diabetes Graph</a:t>
            </a:r>
          </a:p>
          <a:p>
            <a:pPr marL="1198563" lvl="3" indent="-404813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 Value Graph  </a:t>
            </a:r>
          </a:p>
          <a:p>
            <a:pPr marL="1198563" lvl="3" indent="-404813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Separating Data &amp; Label’s Graph</a:t>
            </a:r>
          </a:p>
          <a:p>
            <a:pPr marL="1198563" lvl="3" indent="-404813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Creating Heat-Map , Validation Set</a:t>
            </a:r>
          </a:p>
          <a:p>
            <a:pPr marL="1198563" lvl="3" indent="-404813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Feature Matrix and Splitting Data for Training and Testing</a:t>
            </a:r>
          </a:p>
          <a:p>
            <a:pPr marL="1198563" lvl="3" indent="-404813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F1 Score, Confusion Matrix, Training &amp; Testing Loss</a:t>
            </a:r>
          </a:p>
          <a:p>
            <a:pPr marL="1198563" lvl="3" indent="-404813">
              <a:lnSpc>
                <a:spcPct val="150000"/>
              </a:lnSpc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 Score with Graph  </a:t>
            </a:r>
          </a:p>
          <a:p>
            <a:pPr marL="1198563" lvl="3" indent="-404813">
              <a:buFont typeface="+mj-lt"/>
              <a:buAutoNum type="arabicPeriod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oogle Shape;236;p10">
            <a:extLst>
              <a:ext uri="{FF2B5EF4-FFF2-40B4-BE49-F238E27FC236}">
                <a16:creationId xmlns:a16="http://schemas.microsoft.com/office/drawing/2014/main" id="{61E032FA-3393-B8C1-784F-F690EAA133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577" t="3374" r="26223" b="7347"/>
          <a:stretch/>
        </p:blipFill>
        <p:spPr>
          <a:xfrm>
            <a:off x="14504164" y="6338965"/>
            <a:ext cx="3783836" cy="3948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A9BC9-D015-F82A-0FC6-5E269385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86" y="608243"/>
            <a:ext cx="5466435" cy="3906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EF6653-13E2-727C-0B7B-4C57F2BF4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493" y="487394"/>
            <a:ext cx="5466434" cy="3906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2DB6F-AE2A-6D36-DC7C-061521347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196" y="608243"/>
            <a:ext cx="5355122" cy="3785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AF3EDC-FFE3-1B3F-1A7B-38BF23394D3A}"/>
              </a:ext>
            </a:extLst>
          </p:cNvPr>
          <p:cNvSpPr txBox="1"/>
          <p:nvPr/>
        </p:nvSpPr>
        <p:spPr>
          <a:xfrm>
            <a:off x="1033111" y="4505242"/>
            <a:ext cx="54521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– Diabetes &amp; Non-Diabetes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ACE8F-7925-2F82-BB81-B52686FA3A07}"/>
              </a:ext>
            </a:extLst>
          </p:cNvPr>
          <p:cNvSpPr txBox="1"/>
          <p:nvPr/>
        </p:nvSpPr>
        <p:spPr>
          <a:xfrm>
            <a:off x="7616291" y="4505242"/>
            <a:ext cx="37930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 – Mean Value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7A4D7-A6AF-885A-0563-A099C09480F0}"/>
              </a:ext>
            </a:extLst>
          </p:cNvPr>
          <p:cNvSpPr txBox="1"/>
          <p:nvPr/>
        </p:nvSpPr>
        <p:spPr>
          <a:xfrm>
            <a:off x="12540363" y="4322558"/>
            <a:ext cx="49552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 – Separating Diabetes Dataset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by Glucose and Insulin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E98F2A-0DD8-80C5-E352-3A8A6563A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804" y="5315445"/>
            <a:ext cx="5711928" cy="39066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8B8842-4951-6A3D-9DCC-09B7FBE416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6945" y="5361600"/>
            <a:ext cx="5578252" cy="37857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2C60D0-4A9E-3470-B9AB-8F0758A80794}"/>
              </a:ext>
            </a:extLst>
          </p:cNvPr>
          <p:cNvSpPr txBox="1"/>
          <p:nvPr/>
        </p:nvSpPr>
        <p:spPr>
          <a:xfrm>
            <a:off x="3501803" y="9288132"/>
            <a:ext cx="57406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 – Validation, Testing &amp; Training 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07C6C4-A95B-CC1E-AF2D-ABE2B3C277AD}"/>
              </a:ext>
            </a:extLst>
          </p:cNvPr>
          <p:cNvSpPr txBox="1"/>
          <p:nvPr/>
        </p:nvSpPr>
        <p:spPr>
          <a:xfrm>
            <a:off x="11707318" y="9218463"/>
            <a:ext cx="24032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 – F1 Score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4160DB-5E78-EA40-6A5B-937C10FA2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107" y="296578"/>
            <a:ext cx="5673236" cy="4128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3A596C-A6C2-C612-6B8E-FE9DA3D68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585" y="531477"/>
            <a:ext cx="5673236" cy="3920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6078D-A965-893D-8D2C-C5287CEE0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106" y="5303906"/>
            <a:ext cx="5673237" cy="41001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9CD6CD-C3D5-AC82-6CE4-5C14A383DC82}"/>
              </a:ext>
            </a:extLst>
          </p:cNvPr>
          <p:cNvSpPr txBox="1"/>
          <p:nvPr/>
        </p:nvSpPr>
        <p:spPr>
          <a:xfrm>
            <a:off x="2805610" y="4425269"/>
            <a:ext cx="43396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 – Training &amp; Testing 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D6577F-A670-7652-4134-4DA85527FDF2}"/>
              </a:ext>
            </a:extLst>
          </p:cNvPr>
          <p:cNvSpPr txBox="1"/>
          <p:nvPr/>
        </p:nvSpPr>
        <p:spPr>
          <a:xfrm>
            <a:off x="9434585" y="4461841"/>
            <a:ext cx="59971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7 – Accuracy of Training &amp; Testing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9EB07-7953-212A-868A-A1DB9F2B61EB}"/>
              </a:ext>
            </a:extLst>
          </p:cNvPr>
          <p:cNvSpPr txBox="1"/>
          <p:nvPr/>
        </p:nvSpPr>
        <p:spPr>
          <a:xfrm>
            <a:off x="2649317" y="9318406"/>
            <a:ext cx="46522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8 – Accuracy of all Algorithm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0D0D82-BA3E-842E-9696-1168245B2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4733" y="5078555"/>
            <a:ext cx="5176858" cy="4100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FD952-774A-2A37-4F4F-B43863B78E07}"/>
              </a:ext>
            </a:extLst>
          </p:cNvPr>
          <p:cNvSpPr txBox="1"/>
          <p:nvPr/>
        </p:nvSpPr>
        <p:spPr>
          <a:xfrm>
            <a:off x="11191165" y="9318406"/>
            <a:ext cx="34660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9 –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44869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A6A3314-CC0E-BEC8-D2D3-623D4220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572" y="691677"/>
            <a:ext cx="7739303" cy="82612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579AB8-7A2F-0678-C179-86965D1F37BA}"/>
              </a:ext>
            </a:extLst>
          </p:cNvPr>
          <p:cNvSpPr txBox="1"/>
          <p:nvPr/>
        </p:nvSpPr>
        <p:spPr>
          <a:xfrm>
            <a:off x="4177560" y="9118269"/>
            <a:ext cx="87318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10 – An Example of How the system Predict from a New Data</a:t>
            </a:r>
          </a:p>
        </p:txBody>
      </p:sp>
      <p:pic>
        <p:nvPicPr>
          <p:cNvPr id="19" name="Google Shape;290;p14">
            <a:extLst>
              <a:ext uri="{FF2B5EF4-FFF2-40B4-BE49-F238E27FC236}">
                <a16:creationId xmlns:a16="http://schemas.microsoft.com/office/drawing/2014/main" id="{FF5F02E4-074F-60C8-D4DB-F6D60EE9143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2" t="3253" r="25092" b="3253"/>
          <a:stretch/>
        </p:blipFill>
        <p:spPr>
          <a:xfrm>
            <a:off x="13675057" y="5143500"/>
            <a:ext cx="4612943" cy="495918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38;p10">
            <a:extLst>
              <a:ext uri="{FF2B5EF4-FFF2-40B4-BE49-F238E27FC236}">
                <a16:creationId xmlns:a16="http://schemas.microsoft.com/office/drawing/2014/main" id="{F316EE6F-6881-5147-98DE-CCCA57FA9E27}"/>
              </a:ext>
            </a:extLst>
          </p:cNvPr>
          <p:cNvSpPr/>
          <p:nvPr/>
        </p:nvSpPr>
        <p:spPr>
          <a:xfrm>
            <a:off x="4724572" y="691677"/>
            <a:ext cx="7739303" cy="8261254"/>
          </a:xfrm>
          <a:custGeom>
            <a:avLst/>
            <a:gdLst/>
            <a:ahLst/>
            <a:cxnLst/>
            <a:rect l="l" t="t" r="r" b="b"/>
            <a:pathLst>
              <a:path w="4450453" h="2309654" extrusionOk="0">
                <a:moveTo>
                  <a:pt x="0" y="0"/>
                </a:moveTo>
                <a:lnTo>
                  <a:pt x="4450453" y="0"/>
                </a:lnTo>
                <a:lnTo>
                  <a:pt x="4450453" y="2309654"/>
                </a:lnTo>
                <a:lnTo>
                  <a:pt x="0" y="2309654"/>
                </a:lnTo>
                <a:close/>
              </a:path>
            </a:pathLst>
          </a:custGeom>
          <a:noFill/>
          <a:ln w="4762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1" name="Google Shape;554;p23">
            <a:extLst>
              <a:ext uri="{FF2B5EF4-FFF2-40B4-BE49-F238E27FC236}">
                <a16:creationId xmlns:a16="http://schemas.microsoft.com/office/drawing/2014/main" id="{07BF3295-F8B2-E7FD-4321-00CB09AF25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327151">
            <a:off x="-313899" y="575305"/>
            <a:ext cx="2171157" cy="2700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393</Words>
  <Application>Microsoft Office PowerPoint</Application>
  <PresentationFormat>Custom</PresentationFormat>
  <Paragraphs>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Bahnschrift</vt:lpstr>
      <vt:lpstr>Times New Roman</vt:lpstr>
      <vt:lpstr>Ubuntu</vt:lpstr>
      <vt:lpstr>Calibri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Rashad Khan</cp:lastModifiedBy>
  <cp:revision>7</cp:revision>
  <dcterms:created xsi:type="dcterms:W3CDTF">2006-08-16T00:00:00Z</dcterms:created>
  <dcterms:modified xsi:type="dcterms:W3CDTF">2023-03-04T23:13:41Z</dcterms:modified>
</cp:coreProperties>
</file>